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2" r:id="rId6"/>
    <p:sldId id="272" r:id="rId7"/>
    <p:sldId id="271"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497" autoAdjust="0"/>
  </p:normalViewPr>
  <p:slideViewPr>
    <p:cSldViewPr snapToGrid="0">
      <p:cViewPr varScale="1">
        <p:scale>
          <a:sx n="84" d="100"/>
          <a:sy n="84" d="100"/>
        </p:scale>
        <p:origin x="-46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59ED3-BAA2-466A-AB33-C64C7C76B440}"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F8B4E-57E0-4088-81F4-8190B370E2BA}" type="slidenum">
              <a:rPr lang="en-US" smtClean="0"/>
              <a:t>‹#›</a:t>
            </a:fld>
            <a:endParaRPr lang="en-US"/>
          </a:p>
        </p:txBody>
      </p:sp>
    </p:spTree>
    <p:extLst>
      <p:ext uri="{BB962C8B-B14F-4D97-AF65-F5344CB8AC3E}">
        <p14:creationId xmlns:p14="http://schemas.microsoft.com/office/powerpoint/2010/main" val="180262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lickr.com/photos/pacificklaus/15875619187/in/photolist-qbSGuc-8z3CEE-dLHwL2-qoa1vd-7LfQgT-ntx9h3-a1F7Vc-7LfPZg-niJB4m-5GySNS-8z3AA1-pteCyQ-nKqcSi-nEJPtr-QEKUha-QEKBfz-ibxSD3-66nYuK-oQfAFC-pLJRHH-8opSTt-96azbr-7LfQ5V-945Tqv-f8FvKS-7LjP15-7A8YC9-3pEL2y-nJeUTW-9bUo7E-cL5bTh-dB8LwM-hT3NMU-bqa7TM-p1U8xs-R3XYmD-prdE9C-a7er-6h37PU-cecKaQ-G8kWD3-6DsD5b-96azig-nnXrFQ-7ruQr1-o1wgCL-94u5d1-qgVMnp-9ycbvi-od3cYc</a:t>
            </a:r>
          </a:p>
          <a:p>
            <a:endParaRPr lang="en-US" dirty="0" smtClean="0"/>
          </a:p>
          <a:p>
            <a:r>
              <a:rPr lang="en-US" dirty="0" smtClean="0"/>
              <a:t>https://www.flickr.com/photos/jpsilva1971/6353862143/in/photolist-aFteeD-ajtxxj-cyZMXf-5BCAP6-cYEFBf-avc3Ea-gMXZvp-6xpx7h-aji4E3-gMX2ZL-9Agk5Y-fAEtrq-bnNset-atVR1E-riKSG1-8ZWtFV-9o4GM4-gMYK7d-767D71-qFPMD8-aFtdtc-abLH6F-cNwjVs-aFtcRi-gMWrHv-amHwnk-akqCXm-6xknze-gMZNKH-ar3qv5-FkpXQZ-9o7Lno-frXK8R-N3Lx9r-RBcZGy-REqBGs-a3WX5z-bmT12U-bmT16L-Rg1uZw-7n4hgF-SYogBw-rwTjE9-9czTWG-s5SXF7-acNbuC-9cyUMk-9MgLnk-JqwrSe-9p1L7Y/</a:t>
            </a:r>
            <a:endParaRPr lang="en-US" dirty="0"/>
          </a:p>
        </p:txBody>
      </p:sp>
      <p:sp>
        <p:nvSpPr>
          <p:cNvPr id="4" name="Slide Number Placeholder 3"/>
          <p:cNvSpPr>
            <a:spLocks noGrp="1"/>
          </p:cNvSpPr>
          <p:nvPr>
            <p:ph type="sldNum" sz="quarter" idx="10"/>
          </p:nvPr>
        </p:nvSpPr>
        <p:spPr/>
        <p:txBody>
          <a:bodyPr/>
          <a:lstStyle/>
          <a:p>
            <a:fld id="{06EF8B4E-57E0-4088-81F4-8190B370E2BA}" type="slidenum">
              <a:rPr lang="en-US" smtClean="0"/>
              <a:t>3</a:t>
            </a:fld>
            <a:endParaRPr lang="en-US"/>
          </a:p>
        </p:txBody>
      </p:sp>
    </p:spTree>
    <p:extLst>
      <p:ext uri="{BB962C8B-B14F-4D97-AF65-F5344CB8AC3E}">
        <p14:creationId xmlns:p14="http://schemas.microsoft.com/office/powerpoint/2010/main" val="143176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http://www.samuseum.sa.gov.au/research/biological-sciences/parasites/1160</a:t>
            </a:r>
            <a:endParaRPr lang="en-US" dirty="0"/>
          </a:p>
        </p:txBody>
      </p:sp>
      <p:sp>
        <p:nvSpPr>
          <p:cNvPr id="4" name="Slide Number Placeholder 3"/>
          <p:cNvSpPr>
            <a:spLocks noGrp="1"/>
          </p:cNvSpPr>
          <p:nvPr>
            <p:ph type="sldNum" sz="quarter" idx="10"/>
          </p:nvPr>
        </p:nvSpPr>
        <p:spPr/>
        <p:txBody>
          <a:bodyPr/>
          <a:lstStyle/>
          <a:p>
            <a:fld id="{06EF8B4E-57E0-4088-81F4-8190B370E2BA}" type="slidenum">
              <a:rPr lang="en-US" smtClean="0"/>
              <a:t>4</a:t>
            </a:fld>
            <a:endParaRPr lang="en-US"/>
          </a:p>
        </p:txBody>
      </p:sp>
    </p:spTree>
    <p:extLst>
      <p:ext uri="{BB962C8B-B14F-4D97-AF65-F5344CB8AC3E}">
        <p14:creationId xmlns:p14="http://schemas.microsoft.com/office/powerpoint/2010/main" val="79193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http://www.maine.gov/ifw/fishing/health/vol4issue1.htm</a:t>
            </a:r>
          </a:p>
          <a:p>
            <a:endParaRPr lang="en-US" dirty="0" smtClean="0"/>
          </a:p>
          <a:p>
            <a:r>
              <a:rPr lang="en-US" smtClean="0"/>
              <a:t>https://fishpathogens.net/pathogen/lingula-intestinalis</a:t>
            </a:r>
            <a:endParaRPr lang="en-US" dirty="0"/>
          </a:p>
        </p:txBody>
      </p:sp>
      <p:sp>
        <p:nvSpPr>
          <p:cNvPr id="4" name="Slide Number Placeholder 3"/>
          <p:cNvSpPr>
            <a:spLocks noGrp="1"/>
          </p:cNvSpPr>
          <p:nvPr>
            <p:ph type="sldNum" sz="quarter" idx="10"/>
          </p:nvPr>
        </p:nvSpPr>
        <p:spPr/>
        <p:txBody>
          <a:bodyPr/>
          <a:lstStyle/>
          <a:p>
            <a:fld id="{06EF8B4E-57E0-4088-81F4-8190B370E2BA}" type="slidenum">
              <a:rPr lang="en-US" smtClean="0"/>
              <a:t>5</a:t>
            </a:fld>
            <a:endParaRPr lang="en-US"/>
          </a:p>
        </p:txBody>
      </p:sp>
    </p:spTree>
    <p:extLst>
      <p:ext uri="{BB962C8B-B14F-4D97-AF65-F5344CB8AC3E}">
        <p14:creationId xmlns:p14="http://schemas.microsoft.com/office/powerpoint/2010/main" val="296839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example that the activity is based</a:t>
            </a:r>
            <a:r>
              <a:rPr lang="en-US" baseline="0" dirty="0" smtClean="0"/>
              <a:t> off. The activity will simulate the sampling of the eels for the parasite and a simple analysis of the data.</a:t>
            </a:r>
            <a:endParaRPr lang="en-US" dirty="0"/>
          </a:p>
        </p:txBody>
      </p:sp>
      <p:sp>
        <p:nvSpPr>
          <p:cNvPr id="4" name="Slide Number Placeholder 3"/>
          <p:cNvSpPr>
            <a:spLocks noGrp="1"/>
          </p:cNvSpPr>
          <p:nvPr>
            <p:ph type="sldNum" sz="quarter" idx="10"/>
          </p:nvPr>
        </p:nvSpPr>
        <p:spPr/>
        <p:txBody>
          <a:bodyPr/>
          <a:lstStyle/>
          <a:p>
            <a:fld id="{CCB55644-5D9F-4C66-99DE-2DC739C85DB3}" type="slidenum">
              <a:rPr lang="en-US" smtClean="0"/>
              <a:t>8</a:t>
            </a:fld>
            <a:endParaRPr lang="en-US"/>
          </a:p>
        </p:txBody>
      </p:sp>
    </p:spTree>
    <p:extLst>
      <p:ext uri="{BB962C8B-B14F-4D97-AF65-F5344CB8AC3E}">
        <p14:creationId xmlns:p14="http://schemas.microsoft.com/office/powerpoint/2010/main" val="258098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nematode is originally from japan where it infects the Japanese</a:t>
            </a:r>
            <a:r>
              <a:rPr lang="en-US" baseline="0" dirty="0" smtClean="0"/>
              <a:t> eel, but was introduced to the US in the early 1990 and since has spread throughout the American eel range. Some areas have over 80% of the eels infected.</a:t>
            </a:r>
            <a:endParaRPr lang="en-US" dirty="0"/>
          </a:p>
        </p:txBody>
      </p:sp>
      <p:sp>
        <p:nvSpPr>
          <p:cNvPr id="4" name="Slide Number Placeholder 3"/>
          <p:cNvSpPr>
            <a:spLocks noGrp="1"/>
          </p:cNvSpPr>
          <p:nvPr>
            <p:ph type="sldNum" sz="quarter" idx="10"/>
          </p:nvPr>
        </p:nvSpPr>
        <p:spPr/>
        <p:txBody>
          <a:bodyPr/>
          <a:lstStyle/>
          <a:p>
            <a:fld id="{CCB55644-5D9F-4C66-99DE-2DC739C85DB3}" type="slidenum">
              <a:rPr lang="en-US" smtClean="0"/>
              <a:t>9</a:t>
            </a:fld>
            <a:endParaRPr lang="en-US"/>
          </a:p>
        </p:txBody>
      </p:sp>
    </p:spTree>
    <p:extLst>
      <p:ext uri="{BB962C8B-B14F-4D97-AF65-F5344CB8AC3E}">
        <p14:creationId xmlns:p14="http://schemas.microsoft.com/office/powerpoint/2010/main" val="27168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nematode is </a:t>
            </a:r>
            <a:r>
              <a:rPr lang="en-US" baseline="0" dirty="0" err="1" smtClean="0"/>
              <a:t>trophically</a:t>
            </a:r>
            <a:r>
              <a:rPr lang="en-US" baseline="0" dirty="0" smtClean="0"/>
              <a:t> transmitted, meaning eels become infected when they eat infected prey. Parasite eggs are released from the eel with its feces and are eaten by some types of zooplankton (copepods, ostracods), which are the intermediate host. These zooplankton can then be eaten by the eels or eaten by other aquatic species such as other fishes, amphibians, insect larvae, and snail, which can also be eaten by the eels. Once inside the eel, the nematode infects the eel’s </a:t>
            </a:r>
            <a:r>
              <a:rPr lang="en-US" baseline="0" dirty="0" err="1" smtClean="0"/>
              <a:t>swimbladder</a:t>
            </a:r>
            <a:r>
              <a:rPr lang="en-US" baseline="0" dirty="0" smtClean="0"/>
              <a:t>, which is an air-filled organ, kind of like a balloon, that the eels use to control their buoyancy and help them swim. The nematodes can cause so much damage to the </a:t>
            </a:r>
            <a:r>
              <a:rPr lang="en-US" baseline="0" dirty="0" err="1" smtClean="0"/>
              <a:t>swimbladder</a:t>
            </a:r>
            <a:r>
              <a:rPr lang="en-US" baseline="0" dirty="0" smtClean="0"/>
              <a:t> that it is no longer a functioning organ.</a:t>
            </a:r>
            <a:endParaRPr lang="en-US" dirty="0"/>
          </a:p>
        </p:txBody>
      </p:sp>
      <p:sp>
        <p:nvSpPr>
          <p:cNvPr id="4" name="Slide Number Placeholder 3"/>
          <p:cNvSpPr>
            <a:spLocks noGrp="1"/>
          </p:cNvSpPr>
          <p:nvPr>
            <p:ph type="sldNum" sz="quarter" idx="10"/>
          </p:nvPr>
        </p:nvSpPr>
        <p:spPr/>
        <p:txBody>
          <a:bodyPr/>
          <a:lstStyle/>
          <a:p>
            <a:fld id="{CCB55644-5D9F-4C66-99DE-2DC739C85DB3}" type="slidenum">
              <a:rPr lang="en-US" smtClean="0"/>
              <a:t>10</a:t>
            </a:fld>
            <a:endParaRPr lang="en-US"/>
          </a:p>
        </p:txBody>
      </p:sp>
    </p:spTree>
    <p:extLst>
      <p:ext uri="{BB962C8B-B14F-4D97-AF65-F5344CB8AC3E}">
        <p14:creationId xmlns:p14="http://schemas.microsoft.com/office/powerpoint/2010/main" val="51652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this for intro, second slide</a:t>
            </a:r>
            <a:endParaRPr lang="en-US" dirty="0"/>
          </a:p>
        </p:txBody>
      </p:sp>
      <p:sp>
        <p:nvSpPr>
          <p:cNvPr id="4" name="Slide Number Placeholder 3"/>
          <p:cNvSpPr>
            <a:spLocks noGrp="1"/>
          </p:cNvSpPr>
          <p:nvPr>
            <p:ph type="sldNum" sz="quarter" idx="10"/>
          </p:nvPr>
        </p:nvSpPr>
        <p:spPr/>
        <p:txBody>
          <a:bodyPr/>
          <a:lstStyle/>
          <a:p>
            <a:fld id="{CCB55644-5D9F-4C66-99DE-2DC739C85DB3}" type="slidenum">
              <a:rPr lang="en-US" smtClean="0"/>
              <a:t>11</a:t>
            </a:fld>
            <a:endParaRPr lang="en-US"/>
          </a:p>
        </p:txBody>
      </p:sp>
    </p:spTree>
    <p:extLst>
      <p:ext uri="{BB962C8B-B14F-4D97-AF65-F5344CB8AC3E}">
        <p14:creationId xmlns:p14="http://schemas.microsoft.com/office/powerpoint/2010/main" val="41479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EB5F7-566E-4BB1-A03B-F25937C2E705}"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225640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EB5F7-566E-4BB1-A03B-F25937C2E705}"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262081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EB5F7-566E-4BB1-A03B-F25937C2E705}"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19319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EB5F7-566E-4BB1-A03B-F25937C2E705}"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13489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EB5F7-566E-4BB1-A03B-F25937C2E705}"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274861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EB5F7-566E-4BB1-A03B-F25937C2E705}"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193029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EB5F7-566E-4BB1-A03B-F25937C2E705}"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105269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EB5F7-566E-4BB1-A03B-F25937C2E705}"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57755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EB5F7-566E-4BB1-A03B-F25937C2E705}"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30332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EB5F7-566E-4BB1-A03B-F25937C2E705}"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271138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EB5F7-566E-4BB1-A03B-F25937C2E705}"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8E927-A6B5-490B-872B-CAC7373BB313}" type="slidenum">
              <a:rPr lang="en-US" smtClean="0"/>
              <a:t>‹#›</a:t>
            </a:fld>
            <a:endParaRPr lang="en-US"/>
          </a:p>
        </p:txBody>
      </p:sp>
    </p:spTree>
    <p:extLst>
      <p:ext uri="{BB962C8B-B14F-4D97-AF65-F5344CB8AC3E}">
        <p14:creationId xmlns:p14="http://schemas.microsoft.com/office/powerpoint/2010/main" val="56126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EB5F7-566E-4BB1-A03B-F25937C2E705}" type="datetimeFigureOut">
              <a:rPr lang="en-US" smtClean="0"/>
              <a:t>8/28/2017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8E927-A6B5-490B-872B-CAC7373BB313}" type="slidenum">
              <a:rPr lang="en-US" smtClean="0"/>
              <a:t>‹#›</a:t>
            </a:fld>
            <a:endParaRPr lang="en-US"/>
          </a:p>
        </p:txBody>
      </p:sp>
    </p:spTree>
    <p:extLst>
      <p:ext uri="{BB962C8B-B14F-4D97-AF65-F5344CB8AC3E}">
        <p14:creationId xmlns:p14="http://schemas.microsoft.com/office/powerpoint/2010/main" val="329597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www.natgeocreative.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uj.ac.z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aquaticparasitologylab.org/"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maine.gov/ifw/fishing/health/vol4issue1.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Marine parasites and fish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958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Anguilla rostrata (American Eel) : yellow Illustration of Anguilla rostrata (American Eel) : yellow symbol,vector,illustration,fish,American,eel,yellow,Chordata,Actinopterygii,Anguilliformes,Anguillidae,Anguilla,rostrata,Atlantic,catadromo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8036" y="1813059"/>
            <a:ext cx="4088596" cy="1819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pepod 1 Illustration of a copepod symbol,vector,illustration,Crustacean,Arcatia spp. Arthropoda,Crustacea,Maxillopoda,Copepoda"/>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29614" y="4748579"/>
            <a:ext cx="1405364" cy="871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Fundulus heteroclitus (Mummichog) : female Illustration of Fundulus heteroclitus (Mummichog) female symbol,vector,illustration,fish,killifish,mummichog,female,Chordata,Actinopterygii,Cyprinodontiformes,Cyprinodontidae,Fundulus,heteroclitus,Atlantic,marine,estuarin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0751122" flipH="1">
            <a:off x="2577235" y="4164340"/>
            <a:ext cx="1903758" cy="766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Anguillicoloides crassus (Nematode Worm) This nematode worm is a parasite, originally from Southeast Asia. With the American eel population already declining, the introduction of this nematode may have a large negative impact on the survival of this species. symbol,vector,illustration,nematode,introduced,invasive,swimbladder,eel,Nematoda,Secernentea,Spirurida,Camallanata,Dracunculidae,Anguillicoloides,SBW"/>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H="1">
            <a:off x="5160416" y="4942453"/>
            <a:ext cx="143763" cy="1272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Anguillicoloides crassus (Nematode Worm) This nematode worm is a parasite, originally from Southeast Asia. With the American eel population already declining, the introduction of this nematode may have a large negative impact on the survival of this species. symbol,vector,illustration,nematode,introduced,invasive,swimbladder,eel,Nematoda,Secernentea,Spirurida,Camallanata,Dracunculidae,Anguillicoloides,SBW"/>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H="1">
            <a:off x="3427789" y="4494394"/>
            <a:ext cx="202650" cy="179345"/>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18654809">
            <a:off x="3968143" y="3346095"/>
            <a:ext cx="1096455" cy="27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41563">
            <a:off x="7050928" y="2177049"/>
            <a:ext cx="691167" cy="173737"/>
          </a:xfrm>
          <a:prstGeom prst="ellipse">
            <a:avLst/>
          </a:prstGeom>
          <a:solidFill>
            <a:srgbClr val="FFCCCC"/>
          </a:solidFill>
          <a:ln>
            <a:solidFill>
              <a:srgbClr val="FFCC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9" name="Picture 18" descr="Anguillicoloides crassus (Nematode Worm) This nematode worm is a parasite, originally from Southeast Asia. With the American eel population already declining, the introduction of this nematode may have a large negative impact on the survival of this species. symbol,vector,illustration,nematode,introduced,invasive,swimbladder,eel,Nematoda,Secernentea,Spirurida,Camallanata,Dracunculidae,Anguillicoloides,SBW"/>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20741563" flipH="1">
            <a:off x="7250229" y="2210317"/>
            <a:ext cx="143763" cy="1272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Anguillicoloides crassus (Nematode Worm) This nematode worm is a parasite, originally from Southeast Asia. With the American eel population already declining, the introduction of this nematode may have a large negative impact on the survival of this species. symbol,vector,illustration,nematode,introduced,invasive,swimbladder,eel,Nematoda,Secernentea,Spirurida,Camallanata,Dracunculidae,Anguillicoloides,SBW"/>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20741563" flipH="1">
            <a:off x="7422909" y="2178053"/>
            <a:ext cx="143763" cy="127230"/>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0"/>
          <p:cNvSpPr/>
          <p:nvPr/>
        </p:nvSpPr>
        <p:spPr>
          <a:xfrm rot="7600205">
            <a:off x="5820786" y="3881156"/>
            <a:ext cx="1114229" cy="27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89712" y="3232424"/>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Oval 23"/>
          <p:cNvSpPr/>
          <p:nvPr/>
        </p:nvSpPr>
        <p:spPr>
          <a:xfrm>
            <a:off x="7078356" y="3098481"/>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Oval 24"/>
          <p:cNvSpPr/>
          <p:nvPr/>
        </p:nvSpPr>
        <p:spPr>
          <a:xfrm>
            <a:off x="6886341" y="3297354"/>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Oval 25"/>
          <p:cNvSpPr/>
          <p:nvPr/>
        </p:nvSpPr>
        <p:spPr>
          <a:xfrm>
            <a:off x="6868071" y="3151187"/>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Oval 26"/>
          <p:cNvSpPr/>
          <p:nvPr/>
        </p:nvSpPr>
        <p:spPr>
          <a:xfrm>
            <a:off x="7072527" y="3215023"/>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6822352" y="3215024"/>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Oval 28"/>
          <p:cNvSpPr/>
          <p:nvPr/>
        </p:nvSpPr>
        <p:spPr>
          <a:xfrm>
            <a:off x="6976923" y="3140135"/>
            <a:ext cx="50466" cy="60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Right Arrow 29"/>
          <p:cNvSpPr/>
          <p:nvPr/>
        </p:nvSpPr>
        <p:spPr>
          <a:xfrm rot="7600205">
            <a:off x="7201132" y="2645950"/>
            <a:ext cx="587312" cy="27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3064786">
            <a:off x="4016325" y="4920302"/>
            <a:ext cx="618371" cy="167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6200000">
            <a:off x="4716236" y="3783671"/>
            <a:ext cx="1202733" cy="27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a:spLocks noGrp="1"/>
          </p:cNvSpPr>
          <p:nvPr>
            <p:ph type="title"/>
          </p:nvPr>
        </p:nvSpPr>
        <p:spPr>
          <a:xfrm>
            <a:off x="3777804" y="575740"/>
            <a:ext cx="4568144" cy="1979466"/>
          </a:xfrm>
        </p:spPr>
        <p:txBody>
          <a:bodyPr>
            <a:normAutofit/>
          </a:bodyPr>
          <a:lstStyle/>
          <a:p>
            <a:r>
              <a:rPr lang="en-US" sz="2400" dirty="0"/>
              <a:t>Nematode life cycle</a:t>
            </a:r>
          </a:p>
        </p:txBody>
      </p:sp>
    </p:spTree>
    <p:extLst>
      <p:ext uri="{BB962C8B-B14F-4D97-AF65-F5344CB8AC3E}">
        <p14:creationId xmlns:p14="http://schemas.microsoft.com/office/powerpoint/2010/main" val="42532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73" r="-218"/>
          <a:stretch/>
        </p:blipFill>
        <p:spPr>
          <a:xfrm rot="2753401">
            <a:off x="327267" y="1155546"/>
            <a:ext cx="3489813" cy="3645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422" t="287"/>
          <a:stretch/>
        </p:blipFill>
        <p:spPr>
          <a:xfrm rot="600287">
            <a:off x="3978408" y="1201415"/>
            <a:ext cx="3349790" cy="361003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rot="19790931">
            <a:off x="4758266" y="3240903"/>
            <a:ext cx="1031170" cy="362199"/>
          </a:xfrm>
          <a:prstGeom prst="ellipse">
            <a:avLst/>
          </a:prstGeom>
          <a:noFill/>
          <a:ln w="285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endParaRPr>
          </a:p>
        </p:txBody>
      </p:sp>
      <p:sp>
        <p:nvSpPr>
          <p:cNvPr id="9" name="TextBox 8"/>
          <p:cNvSpPr txBox="1"/>
          <p:nvPr/>
        </p:nvSpPr>
        <p:spPr>
          <a:xfrm>
            <a:off x="1083153" y="5006271"/>
            <a:ext cx="1978039"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err="1"/>
              <a:t>Swimbladder</a:t>
            </a:r>
            <a:r>
              <a:rPr lang="en-US" dirty="0"/>
              <a:t> containing parasites</a:t>
            </a:r>
          </a:p>
        </p:txBody>
      </p:sp>
      <p:sp>
        <p:nvSpPr>
          <p:cNvPr id="10" name="TextBox 9"/>
          <p:cNvSpPr txBox="1"/>
          <p:nvPr/>
        </p:nvSpPr>
        <p:spPr>
          <a:xfrm>
            <a:off x="4673947" y="5037797"/>
            <a:ext cx="195666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Swimbladder</a:t>
            </a:r>
            <a:r>
              <a:rPr lang="en-US" dirty="0"/>
              <a:t> with parasites removed</a:t>
            </a:r>
          </a:p>
        </p:txBody>
      </p:sp>
      <p:sp>
        <p:nvSpPr>
          <p:cNvPr id="13" name="Oval 12"/>
          <p:cNvSpPr/>
          <p:nvPr/>
        </p:nvSpPr>
        <p:spPr>
          <a:xfrm rot="20091600">
            <a:off x="1346712" y="3087457"/>
            <a:ext cx="1265788" cy="380082"/>
          </a:xfrm>
          <a:prstGeom prst="ellipse">
            <a:avLst/>
          </a:prstGeom>
          <a:noFill/>
          <a:ln w="285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noFill/>
            </a:endParaRPr>
          </a:p>
        </p:txBody>
      </p:sp>
      <p:sp>
        <p:nvSpPr>
          <p:cNvPr id="11" name="TextBox 10"/>
          <p:cNvSpPr txBox="1"/>
          <p:nvPr/>
        </p:nvSpPr>
        <p:spPr>
          <a:xfrm>
            <a:off x="7927580" y="1846337"/>
            <a:ext cx="4068486" cy="2554545"/>
          </a:xfrm>
          <a:prstGeom prst="rect">
            <a:avLst/>
          </a:prstGeom>
          <a:noFill/>
        </p:spPr>
        <p:txBody>
          <a:bodyPr wrap="square" rtlCol="0">
            <a:spAutoFit/>
          </a:bodyPr>
          <a:lstStyle/>
          <a:p>
            <a:r>
              <a:rPr lang="en-US" sz="2000" dirty="0" smtClean="0"/>
              <a:t>Effects on eels:</a:t>
            </a:r>
          </a:p>
          <a:p>
            <a:pPr marL="285750" indent="-285750">
              <a:buFont typeface="Arial" panose="020B0604020202020204" pitchFamily="34" charset="0"/>
              <a:buChar char="•"/>
            </a:pPr>
            <a:r>
              <a:rPr lang="en-US" sz="2000" dirty="0" smtClean="0"/>
              <a:t>Severe damage to </a:t>
            </a:r>
            <a:r>
              <a:rPr lang="en-US" sz="2000" dirty="0" err="1" smtClean="0"/>
              <a:t>swimbladder</a:t>
            </a:r>
            <a:r>
              <a:rPr lang="en-US" sz="2000" dirty="0" smtClean="0"/>
              <a:t> </a:t>
            </a:r>
          </a:p>
          <a:p>
            <a:pPr marL="285750" indent="-285750">
              <a:buFont typeface="Arial" panose="020B0604020202020204" pitchFamily="34" charset="0"/>
              <a:buChar char="•"/>
            </a:pPr>
            <a:r>
              <a:rPr lang="en-US" sz="2000" dirty="0" smtClean="0"/>
              <a:t>Negatively affects swimming, metabolism, immune system</a:t>
            </a:r>
          </a:p>
          <a:p>
            <a:pPr marL="285750" indent="-285750">
              <a:buFont typeface="Arial" panose="020B0604020202020204" pitchFamily="34" charset="0"/>
              <a:buChar char="•"/>
            </a:pPr>
            <a:r>
              <a:rPr lang="en-US" sz="2000" dirty="0" smtClean="0"/>
              <a:t>May affect ability to avoid predation, fishing pressure, hydraulic dams</a:t>
            </a:r>
          </a:p>
          <a:p>
            <a:pPr marL="285750" indent="-285750">
              <a:buFont typeface="Arial" panose="020B0604020202020204" pitchFamily="34" charset="0"/>
              <a:buChar char="•"/>
            </a:pPr>
            <a:r>
              <a:rPr lang="en-US" sz="2000" dirty="0" smtClean="0"/>
              <a:t>May impair reproduction</a:t>
            </a:r>
            <a:endParaRPr lang="en-US" sz="2000" dirty="0"/>
          </a:p>
        </p:txBody>
      </p:sp>
    </p:spTree>
    <p:extLst>
      <p:ext uri="{BB962C8B-B14F-4D97-AF65-F5344CB8AC3E}">
        <p14:creationId xmlns:p14="http://schemas.microsoft.com/office/powerpoint/2010/main" val="35526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Copepods </a:t>
            </a:r>
            <a:endParaRPr lang="en-US" dirty="0"/>
          </a:p>
        </p:txBody>
      </p:sp>
      <p:sp>
        <p:nvSpPr>
          <p:cNvPr id="3" name="Content Placeholder 2"/>
          <p:cNvSpPr>
            <a:spLocks noGrp="1"/>
          </p:cNvSpPr>
          <p:nvPr>
            <p:ph idx="1"/>
          </p:nvPr>
        </p:nvSpPr>
        <p:spPr/>
        <p:txBody>
          <a:bodyPr/>
          <a:lstStyle/>
          <a:p>
            <a:r>
              <a:rPr lang="en-US" dirty="0" smtClean="0"/>
              <a:t>Type of crustacean</a:t>
            </a:r>
          </a:p>
          <a:p>
            <a:r>
              <a:rPr lang="en-US" dirty="0" smtClean="0"/>
              <a:t>Lives on outside of fish</a:t>
            </a:r>
            <a:endParaRPr lang="en-US" dirty="0"/>
          </a:p>
        </p:txBody>
      </p:sp>
      <p:pic>
        <p:nvPicPr>
          <p:cNvPr id="1026" name="Picture 2" descr="http://www.natgeocreative.com/comp/Y0/316/62180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6342" y="7171305"/>
            <a:ext cx="4038722" cy="27166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84418" y="8529638"/>
            <a:ext cx="2749535" cy="369332"/>
          </a:xfrm>
          <a:prstGeom prst="rect">
            <a:avLst/>
          </a:prstGeom>
        </p:spPr>
        <p:txBody>
          <a:bodyPr wrap="none">
            <a:spAutoFit/>
          </a:bodyPr>
          <a:lstStyle/>
          <a:p>
            <a:r>
              <a:rPr lang="en-US" b="0" i="0" u="none" strike="noStrike" dirty="0" smtClean="0">
                <a:solidFill>
                  <a:srgbClr val="7D7D7D"/>
                </a:solidFill>
                <a:effectLst/>
                <a:latin typeface="arial" panose="020B0604020202020204" pitchFamily="34" charset="0"/>
                <a:hlinkClick r:id="rId3"/>
              </a:rPr>
              <a:t>www.natgeocreative.com</a:t>
            </a:r>
            <a:endParaRPr lang="en-US" dirty="0"/>
          </a:p>
        </p:txBody>
      </p:sp>
      <p:pic>
        <p:nvPicPr>
          <p:cNvPr id="1028" name="Picture 4" descr="http://cache4.asset-cache.net/gc/107991725-parasitic-sea-lice-gettyimages.jpg?v=1&amp;c=IWSAsset&amp;k=2&amp;d=SZuHcZ7MQjq9DocPp8WlJmNRp56BUrPwMhXpy8Y5KUEnU%2B54nO0K9JZuFatqTFgqKL3P2fPvr26F8okteMFLjg%3D%3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072" y="7171305"/>
            <a:ext cx="4829175" cy="32194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833953" y="204787"/>
            <a:ext cx="5143500" cy="5762625"/>
          </a:xfrm>
          <a:prstGeom prst="rect">
            <a:avLst/>
          </a:prstGeom>
        </p:spPr>
      </p:pic>
      <p:sp>
        <p:nvSpPr>
          <p:cNvPr id="6" name="TextBox 5"/>
          <p:cNvSpPr txBox="1"/>
          <p:nvPr/>
        </p:nvSpPr>
        <p:spPr>
          <a:xfrm>
            <a:off x="10222774" y="5992297"/>
            <a:ext cx="1714315" cy="369332"/>
          </a:xfrm>
          <a:prstGeom prst="rect">
            <a:avLst/>
          </a:prstGeom>
          <a:noFill/>
        </p:spPr>
        <p:txBody>
          <a:bodyPr wrap="none" rtlCol="0">
            <a:spAutoFit/>
          </a:bodyPr>
          <a:lstStyle/>
          <a:p>
            <a:r>
              <a:rPr lang="en-US" dirty="0" err="1" smtClean="0"/>
              <a:t>Hoeg</a:t>
            </a:r>
            <a:r>
              <a:rPr lang="en-US" dirty="0" smtClean="0"/>
              <a:t> et al. 2005</a:t>
            </a:r>
            <a:endParaRPr lang="en-US" dirty="0"/>
          </a:p>
        </p:txBody>
      </p:sp>
      <p:pic>
        <p:nvPicPr>
          <p:cNvPr id="2050" name="Picture 2" descr="Close up of parasitic copepod on eye of Greenland shar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3647" y="3035366"/>
            <a:ext cx="5462353" cy="363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1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Isopods</a:t>
            </a:r>
            <a:endParaRPr lang="en-US" dirty="0"/>
          </a:p>
        </p:txBody>
      </p:sp>
      <p:pic>
        <p:nvPicPr>
          <p:cNvPr id="2050" name="Picture 2" descr="http://www.uj.ac.za/faculties/science/zoology/PublishingImages/Pages/Marine-fish-parasitic-isopods-from-Southern-Africa/Tongue-replacement%20isopo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9902" y="7840713"/>
            <a:ext cx="4572000" cy="36480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50275" y="11696411"/>
            <a:ext cx="1531253" cy="369332"/>
          </a:xfrm>
          <a:prstGeom prst="rect">
            <a:avLst/>
          </a:prstGeom>
        </p:spPr>
        <p:txBody>
          <a:bodyPr wrap="none">
            <a:spAutoFit/>
          </a:bodyPr>
          <a:lstStyle/>
          <a:p>
            <a:r>
              <a:rPr lang="en-US" b="0" i="0" u="sng" dirty="0" smtClean="0">
                <a:solidFill>
                  <a:srgbClr val="D6D6D6"/>
                </a:solidFill>
                <a:effectLst/>
                <a:latin typeface="arial" panose="020B0604020202020204" pitchFamily="34" charset="0"/>
                <a:hlinkClick r:id="rId4"/>
              </a:rPr>
              <a:t>www.uj.ac.za</a:t>
            </a:r>
            <a:endParaRPr lang="en-US" dirty="0"/>
          </a:p>
        </p:txBody>
      </p:sp>
      <p:sp>
        <p:nvSpPr>
          <p:cNvPr id="8" name="Content Placeholder 2"/>
          <p:cNvSpPr txBox="1">
            <a:spLocks/>
          </p:cNvSpPr>
          <p:nvPr/>
        </p:nvSpPr>
        <p:spPr>
          <a:xfrm>
            <a:off x="838200" y="163885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Type of crustacean</a:t>
            </a:r>
          </a:p>
          <a:p>
            <a:r>
              <a:rPr lang="en-US" dirty="0" smtClean="0"/>
              <a:t>Lives on outside of fish</a:t>
            </a:r>
            <a:endParaRPr lang="en-US" dirty="0"/>
          </a:p>
        </p:txBody>
      </p:sp>
      <p:pic>
        <p:nvPicPr>
          <p:cNvPr id="1028" name="Picture 4" descr="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784" y="7247596"/>
            <a:ext cx="57150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7709786" y="212271"/>
            <a:ext cx="4326412" cy="6521904"/>
          </a:xfrm>
          <a:prstGeom prst="rect">
            <a:avLst/>
          </a:prstGeom>
        </p:spPr>
      </p:pic>
      <p:pic>
        <p:nvPicPr>
          <p:cNvPr id="6" name="Picture 5"/>
          <p:cNvPicPr>
            <a:picLocks noChangeAspect="1"/>
          </p:cNvPicPr>
          <p:nvPr/>
        </p:nvPicPr>
        <p:blipFill>
          <a:blip r:embed="rId7"/>
          <a:stretch>
            <a:fillRect/>
          </a:stretch>
        </p:blipFill>
        <p:spPr>
          <a:xfrm>
            <a:off x="524784" y="2822373"/>
            <a:ext cx="4891087" cy="3539812"/>
          </a:xfrm>
          <a:prstGeom prst="rect">
            <a:avLst/>
          </a:prstGeom>
        </p:spPr>
      </p:pic>
      <p:sp>
        <p:nvSpPr>
          <p:cNvPr id="7" name="TextBox 6"/>
          <p:cNvSpPr txBox="1"/>
          <p:nvPr/>
        </p:nvSpPr>
        <p:spPr>
          <a:xfrm>
            <a:off x="3724895" y="6435558"/>
            <a:ext cx="1690976" cy="369332"/>
          </a:xfrm>
          <a:prstGeom prst="rect">
            <a:avLst/>
          </a:prstGeom>
          <a:noFill/>
        </p:spPr>
        <p:txBody>
          <a:bodyPr wrap="none" rtlCol="0">
            <a:spAutoFit/>
          </a:bodyPr>
          <a:lstStyle/>
          <a:p>
            <a:r>
              <a:rPr lang="en-US" dirty="0" smtClean="0"/>
              <a:t>Joao Pedro Silva</a:t>
            </a:r>
            <a:endParaRPr lang="en-US" dirty="0"/>
          </a:p>
        </p:txBody>
      </p:sp>
      <p:sp>
        <p:nvSpPr>
          <p:cNvPr id="13" name="TextBox 12"/>
          <p:cNvSpPr txBox="1"/>
          <p:nvPr/>
        </p:nvSpPr>
        <p:spPr>
          <a:xfrm>
            <a:off x="6394811" y="5843544"/>
            <a:ext cx="1314975" cy="369332"/>
          </a:xfrm>
          <a:prstGeom prst="rect">
            <a:avLst/>
          </a:prstGeom>
          <a:noFill/>
        </p:spPr>
        <p:txBody>
          <a:bodyPr wrap="none" rtlCol="0">
            <a:spAutoFit/>
          </a:bodyPr>
          <a:lstStyle/>
          <a:p>
            <a:r>
              <a:rPr lang="en-US" dirty="0" smtClean="0"/>
              <a:t>Klaus </a:t>
            </a:r>
            <a:r>
              <a:rPr lang="en-US" dirty="0" err="1" smtClean="0"/>
              <a:t>Stlefel</a:t>
            </a:r>
            <a:endParaRPr lang="en-US" dirty="0"/>
          </a:p>
        </p:txBody>
      </p:sp>
    </p:spTree>
    <p:extLst>
      <p:ext uri="{BB962C8B-B14F-4D97-AF65-F5344CB8AC3E}">
        <p14:creationId xmlns:p14="http://schemas.microsoft.com/office/powerpoint/2010/main" val="99328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Monogeneans</a:t>
            </a:r>
            <a:endParaRPr lang="en-US" dirty="0"/>
          </a:p>
        </p:txBody>
      </p:sp>
      <p:sp>
        <p:nvSpPr>
          <p:cNvPr id="3" name="Content Placeholder 2"/>
          <p:cNvSpPr>
            <a:spLocks noGrp="1"/>
          </p:cNvSpPr>
          <p:nvPr>
            <p:ph idx="1"/>
          </p:nvPr>
        </p:nvSpPr>
        <p:spPr/>
        <p:txBody>
          <a:bodyPr/>
          <a:lstStyle/>
          <a:p>
            <a:r>
              <a:rPr lang="en-US" dirty="0" smtClean="0"/>
              <a:t>Flatworm</a:t>
            </a:r>
          </a:p>
          <a:p>
            <a:r>
              <a:rPr lang="en-US" dirty="0" smtClean="0"/>
              <a:t>Attaches to host with a sucker</a:t>
            </a:r>
            <a:endParaRPr lang="en-US" dirty="0"/>
          </a:p>
        </p:txBody>
      </p:sp>
      <p:pic>
        <p:nvPicPr>
          <p:cNvPr id="4" name="Picture 3"/>
          <p:cNvPicPr>
            <a:picLocks noChangeAspect="1"/>
          </p:cNvPicPr>
          <p:nvPr/>
        </p:nvPicPr>
        <p:blipFill>
          <a:blip r:embed="rId3"/>
          <a:stretch>
            <a:fillRect/>
          </a:stretch>
        </p:blipFill>
        <p:spPr>
          <a:xfrm>
            <a:off x="5815533" y="2084388"/>
            <a:ext cx="5819708" cy="3507241"/>
          </a:xfrm>
          <a:prstGeom prst="rect">
            <a:avLst/>
          </a:prstGeom>
        </p:spPr>
      </p:pic>
      <p:pic>
        <p:nvPicPr>
          <p:cNvPr id="3074" name="Picture 2" descr="https://encrypted-tbn0.gstatic.com/images?q=tbn:ANd9GcRtvj-Zoickv71wRGCYz5ayntue2YNmcEdXxgm1pnDYXZAGauMJ"/>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79170" y="7527472"/>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9953" y="9624786"/>
            <a:ext cx="3429208" cy="369332"/>
          </a:xfrm>
          <a:prstGeom prst="rect">
            <a:avLst/>
          </a:prstGeom>
        </p:spPr>
        <p:txBody>
          <a:bodyPr wrap="none">
            <a:spAutoFit/>
          </a:bodyPr>
          <a:lstStyle/>
          <a:p>
            <a:r>
              <a:rPr lang="en-US" b="0" i="0" u="none" strike="noStrike" dirty="0" smtClean="0">
                <a:solidFill>
                  <a:srgbClr val="7D7D7D"/>
                </a:solidFill>
                <a:effectLst/>
                <a:latin typeface="arial" panose="020B0604020202020204" pitchFamily="34" charset="0"/>
                <a:hlinkClick r:id="rId5"/>
              </a:rPr>
              <a:t>www.aquaticparasitologylab.org</a:t>
            </a:r>
            <a:endParaRPr lang="en-US" dirty="0"/>
          </a:p>
        </p:txBody>
      </p:sp>
      <p:pic>
        <p:nvPicPr>
          <p:cNvPr id="6" name="Picture 2" descr="Monogenean parasite from the cloaca of a ray. Image: Leslie Chishol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12078" y="3041197"/>
            <a:ext cx="2567092" cy="355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4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Cestodes</a:t>
            </a:r>
            <a:endParaRPr lang="en-US" dirty="0"/>
          </a:p>
        </p:txBody>
      </p:sp>
      <p:sp>
        <p:nvSpPr>
          <p:cNvPr id="3" name="Content Placeholder 2"/>
          <p:cNvSpPr>
            <a:spLocks noGrp="1"/>
          </p:cNvSpPr>
          <p:nvPr>
            <p:ph idx="1"/>
          </p:nvPr>
        </p:nvSpPr>
        <p:spPr/>
        <p:txBody>
          <a:bodyPr/>
          <a:lstStyle/>
          <a:p>
            <a:r>
              <a:rPr lang="en-US" dirty="0" smtClean="0"/>
              <a:t>Flatworm </a:t>
            </a:r>
          </a:p>
          <a:p>
            <a:r>
              <a:rPr lang="en-US" dirty="0" smtClean="0"/>
              <a:t>Infect fish intestines</a:t>
            </a:r>
          </a:p>
          <a:p>
            <a:endParaRPr lang="en-US" dirty="0"/>
          </a:p>
        </p:txBody>
      </p:sp>
      <p:pic>
        <p:nvPicPr>
          <p:cNvPr id="4098" name="Picture 2" descr="http://www.maine.gov/ifw/fishing/health/images/vol4is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4732" y="2639218"/>
            <a:ext cx="3629025" cy="2724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81721" y="5400834"/>
            <a:ext cx="1800558" cy="369332"/>
          </a:xfrm>
          <a:prstGeom prst="rect">
            <a:avLst/>
          </a:prstGeom>
        </p:spPr>
        <p:txBody>
          <a:bodyPr wrap="none">
            <a:spAutoFit/>
          </a:bodyPr>
          <a:lstStyle/>
          <a:p>
            <a:r>
              <a:rPr lang="en-US" b="0" i="0" u="none" strike="noStrike" dirty="0" smtClean="0">
                <a:solidFill>
                  <a:srgbClr val="7D7D7D"/>
                </a:solidFill>
                <a:effectLst/>
                <a:latin typeface="arial" panose="020B0604020202020204" pitchFamily="34" charset="0"/>
                <a:hlinkClick r:id="rId4"/>
              </a:rPr>
              <a:t>www.maine.gov</a:t>
            </a:r>
            <a:endParaRPr lang="en-US" dirty="0"/>
          </a:p>
        </p:txBody>
      </p:sp>
      <p:pic>
        <p:nvPicPr>
          <p:cNvPr id="6" name="Picture 2" descr="Numerous adult Lingul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689" y="3422934"/>
            <a:ext cx="4572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9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marine parasites to humans</a:t>
            </a:r>
            <a:endParaRPr lang="en-US" dirty="0"/>
          </a:p>
        </p:txBody>
      </p:sp>
      <p:sp>
        <p:nvSpPr>
          <p:cNvPr id="3" name="Content Placeholder 2"/>
          <p:cNvSpPr>
            <a:spLocks noGrp="1"/>
          </p:cNvSpPr>
          <p:nvPr>
            <p:ph idx="1"/>
          </p:nvPr>
        </p:nvSpPr>
        <p:spPr/>
        <p:txBody>
          <a:bodyPr>
            <a:normAutofit/>
          </a:bodyPr>
          <a:lstStyle/>
          <a:p>
            <a:r>
              <a:rPr lang="en-US" dirty="0" smtClean="0"/>
              <a:t>Can make the fish we love to catch and eat sick</a:t>
            </a:r>
          </a:p>
          <a:p>
            <a:r>
              <a:rPr lang="en-US" dirty="0" smtClean="0"/>
              <a:t>Can kill fish</a:t>
            </a:r>
          </a:p>
          <a:p>
            <a:r>
              <a:rPr lang="en-US" dirty="0" smtClean="0"/>
              <a:t>Can make fish look gross so that we don’t want to eat them</a:t>
            </a:r>
          </a:p>
          <a:p>
            <a:r>
              <a:rPr lang="en-US" dirty="0" smtClean="0"/>
              <a:t>Can be dangerous to eat infected fish </a:t>
            </a:r>
          </a:p>
        </p:txBody>
      </p:sp>
    </p:spTree>
    <p:extLst>
      <p:ext uri="{BB962C8B-B14F-4D97-AF65-F5344CB8AC3E}">
        <p14:creationId xmlns:p14="http://schemas.microsoft.com/office/powerpoint/2010/main" val="352606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6874" y="834014"/>
            <a:ext cx="4350937" cy="54663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Courier New" panose="02070309020205020404" pitchFamily="49" charset="0"/>
                <a:cs typeface="Courier New" panose="02070309020205020404" pitchFamily="49" charset="0"/>
              </a:rPr>
              <a:t>OPERATION:</a:t>
            </a:r>
          </a:p>
          <a:p>
            <a:pPr algn="ctr"/>
            <a:endParaRPr lang="en-US" sz="2400" b="1" dirty="0">
              <a:solidFill>
                <a:srgbClr val="FF0000"/>
              </a:solidFill>
              <a:latin typeface="Courier New" panose="02070309020205020404" pitchFamily="49" charset="0"/>
              <a:cs typeface="Courier New" panose="02070309020205020404" pitchFamily="49" charset="0"/>
            </a:endParaRPr>
          </a:p>
          <a:p>
            <a:pPr algn="ctr"/>
            <a:r>
              <a:rPr lang="en-US" sz="2400" b="1" dirty="0" smtClean="0">
                <a:solidFill>
                  <a:schemeClr val="tx1"/>
                </a:solidFill>
                <a:latin typeface="Courier New" panose="02070309020205020404" pitchFamily="49" charset="0"/>
                <a:cs typeface="Courier New" panose="02070309020205020404" pitchFamily="49" charset="0"/>
              </a:rPr>
              <a:t>NASTY NEMATODE</a:t>
            </a:r>
            <a:endParaRPr lang="en-US" sz="2400" b="1" dirty="0">
              <a:solidFill>
                <a:schemeClr val="tx1"/>
              </a:solidFill>
              <a:latin typeface="Courier New" panose="02070309020205020404" pitchFamily="49" charset="0"/>
              <a:cs typeface="Courier New" panose="02070309020205020404" pitchFamily="49" charset="0"/>
            </a:endParaRPr>
          </a:p>
        </p:txBody>
      </p:sp>
      <p:sp>
        <p:nvSpPr>
          <p:cNvPr id="5" name="Rectangle 4"/>
          <p:cNvSpPr/>
          <p:nvPr/>
        </p:nvSpPr>
        <p:spPr>
          <a:xfrm>
            <a:off x="3969098" y="4813159"/>
            <a:ext cx="3426488" cy="1014884"/>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TOP PRIORITY</a:t>
            </a:r>
            <a:endParaRPr lang="en-US" sz="3200" b="1" dirty="0">
              <a:solidFill>
                <a:srgbClr val="FF0000"/>
              </a:solidFill>
            </a:endParaRPr>
          </a:p>
        </p:txBody>
      </p:sp>
      <p:pic>
        <p:nvPicPr>
          <p:cNvPr id="1026" name="Picture 2" descr="Image result for anguillicola crassu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21228619">
            <a:off x="5433843" y="773724"/>
            <a:ext cx="2233785" cy="16753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35087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nguilla rostrata (American Eel) : yellow Illustration of Anguilla rostrata (American Eel) : yellow symbol,vector,illustration,fish,American,eel,yellow,Chordata,Actinopterygii,Anguilliformes,Anguillidae,Anguilla,rostrata,Atlantic,catadromo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5487" y="1690688"/>
            <a:ext cx="3077866" cy="1369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064842" y="1584946"/>
            <a:ext cx="2108175" cy="1581132"/>
          </a:xfrm>
          <a:prstGeom prst="rect">
            <a:avLst/>
          </a:prstGeom>
          <a:ln>
            <a:noFill/>
          </a:ln>
          <a:effectLst>
            <a:outerShdw blurRad="292100" dist="139700" dir="2700000" algn="tl" rotWithShape="0">
              <a:srgbClr val="333333">
                <a:alpha val="65000"/>
              </a:srgbClr>
            </a:outerShdw>
          </a:effectLst>
        </p:spPr>
      </p:pic>
      <p:sp>
        <p:nvSpPr>
          <p:cNvPr id="2" name="Plus 1"/>
          <p:cNvSpPr/>
          <p:nvPr/>
        </p:nvSpPr>
        <p:spPr>
          <a:xfrm>
            <a:off x="5706372" y="1874067"/>
            <a:ext cx="958645" cy="10028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5434348" y="4081247"/>
            <a:ext cx="1331577" cy="1483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0" dirty="0">
                <a:latin typeface="+mj-lt"/>
              </a:rPr>
              <a:t>?</a:t>
            </a:r>
          </a:p>
        </p:txBody>
      </p:sp>
      <p:sp>
        <p:nvSpPr>
          <p:cNvPr id="11" name="TextBox 10"/>
          <p:cNvSpPr txBox="1"/>
          <p:nvPr/>
        </p:nvSpPr>
        <p:spPr>
          <a:xfrm>
            <a:off x="2920812" y="3425993"/>
            <a:ext cx="2002471" cy="461665"/>
          </a:xfrm>
          <a:prstGeom prst="rect">
            <a:avLst/>
          </a:prstGeom>
          <a:noFill/>
        </p:spPr>
        <p:txBody>
          <a:bodyPr wrap="none" rtlCol="0">
            <a:spAutoFit/>
          </a:bodyPr>
          <a:lstStyle/>
          <a:p>
            <a:r>
              <a:rPr lang="en-US" sz="2400" dirty="0"/>
              <a:t>American Eels</a:t>
            </a:r>
          </a:p>
        </p:txBody>
      </p:sp>
      <p:sp>
        <p:nvSpPr>
          <p:cNvPr id="12" name="TextBox 11"/>
          <p:cNvSpPr txBox="1"/>
          <p:nvPr/>
        </p:nvSpPr>
        <p:spPr>
          <a:xfrm>
            <a:off x="6712934" y="3350638"/>
            <a:ext cx="2578398" cy="461665"/>
          </a:xfrm>
          <a:prstGeom prst="rect">
            <a:avLst/>
          </a:prstGeom>
          <a:noFill/>
        </p:spPr>
        <p:txBody>
          <a:bodyPr wrap="none" rtlCol="0">
            <a:spAutoFit/>
          </a:bodyPr>
          <a:lstStyle/>
          <a:p>
            <a:r>
              <a:rPr lang="en-US" sz="2400" dirty="0"/>
              <a:t>Parasitic nematode</a:t>
            </a:r>
          </a:p>
        </p:txBody>
      </p:sp>
      <p:sp>
        <p:nvSpPr>
          <p:cNvPr id="13" name="TextBox 12"/>
          <p:cNvSpPr txBox="1"/>
          <p:nvPr/>
        </p:nvSpPr>
        <p:spPr>
          <a:xfrm>
            <a:off x="3004750" y="5853076"/>
            <a:ext cx="6201889" cy="769441"/>
          </a:xfrm>
          <a:prstGeom prst="rect">
            <a:avLst/>
          </a:prstGeom>
          <a:noFill/>
        </p:spPr>
        <p:txBody>
          <a:bodyPr wrap="square" rtlCol="0">
            <a:spAutoFit/>
          </a:bodyPr>
          <a:lstStyle/>
          <a:p>
            <a:r>
              <a:rPr lang="en-US" sz="4400" dirty="0"/>
              <a:t>Declining eel population?</a:t>
            </a:r>
          </a:p>
        </p:txBody>
      </p:sp>
      <p:sp>
        <p:nvSpPr>
          <p:cNvPr id="9" name="Title 1"/>
          <p:cNvSpPr>
            <a:spLocks noGrp="1"/>
          </p:cNvSpPr>
          <p:nvPr>
            <p:ph type="title"/>
          </p:nvPr>
        </p:nvSpPr>
        <p:spPr>
          <a:xfrm>
            <a:off x="838200" y="365125"/>
            <a:ext cx="10515600" cy="1325563"/>
          </a:xfrm>
        </p:spPr>
        <p:txBody>
          <a:bodyPr/>
          <a:lstStyle/>
          <a:p>
            <a:r>
              <a:rPr lang="en-US" dirty="0" smtClean="0"/>
              <a:t>American eels and nasty nematodes</a:t>
            </a:r>
            <a:endParaRPr lang="en-US" dirty="0"/>
          </a:p>
        </p:txBody>
      </p:sp>
    </p:spTree>
    <p:extLst>
      <p:ext uri="{BB962C8B-B14F-4D97-AF65-F5344CB8AC3E}">
        <p14:creationId xmlns:p14="http://schemas.microsoft.com/office/powerpoint/2010/main" val="251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biosciweb.net/practicum/assets/img/animals/american_eel_distribution.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13395" y="2080014"/>
            <a:ext cx="3327077" cy="2836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agi sign featuring a cartoon unagi"/>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5993" y="2294191"/>
            <a:ext cx="3129756" cy="2143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greentechmedia.com/content/images/articles/rising-sun.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17626" y="2122123"/>
            <a:ext cx="1525249" cy="114478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7340517" y="4080416"/>
            <a:ext cx="996007" cy="198461"/>
          </a:xfrm>
          <a:prstGeom prst="ellipse">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Oval 9"/>
          <p:cNvSpPr/>
          <p:nvPr/>
        </p:nvSpPr>
        <p:spPr>
          <a:xfrm rot="2056778">
            <a:off x="8944189" y="2226487"/>
            <a:ext cx="225959" cy="2177909"/>
          </a:xfrm>
          <a:prstGeom prst="ellipse">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ight Arrow 11"/>
          <p:cNvSpPr/>
          <p:nvPr/>
        </p:nvSpPr>
        <p:spPr>
          <a:xfrm>
            <a:off x="5458292" y="3432005"/>
            <a:ext cx="1112443" cy="6484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p:cNvSpPr/>
          <p:nvPr/>
        </p:nvSpPr>
        <p:spPr>
          <a:xfrm>
            <a:off x="4101955" y="5772949"/>
            <a:ext cx="3537284" cy="615734"/>
          </a:xfrm>
          <a:prstGeom prst="rect">
            <a:avLst/>
          </a:prstGeom>
          <a:solidFill>
            <a:srgbClr val="FF5757"/>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solidFill>
                  <a:schemeClr val="bg1"/>
                </a:solidFill>
              </a:rPr>
              <a:t>&gt;80 % prevalence </a:t>
            </a:r>
          </a:p>
        </p:txBody>
      </p:sp>
      <p:sp>
        <p:nvSpPr>
          <p:cNvPr id="2" name="Rectangle 1"/>
          <p:cNvSpPr/>
          <p:nvPr/>
        </p:nvSpPr>
        <p:spPr>
          <a:xfrm>
            <a:off x="7148416" y="1651380"/>
            <a:ext cx="298713" cy="184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61883" y="1555424"/>
            <a:ext cx="2230098" cy="369332"/>
          </a:xfrm>
          <a:prstGeom prst="rect">
            <a:avLst/>
          </a:prstGeom>
          <a:noFill/>
        </p:spPr>
        <p:txBody>
          <a:bodyPr wrap="none" rtlCol="0">
            <a:spAutoFit/>
          </a:bodyPr>
          <a:lstStyle/>
          <a:p>
            <a:r>
              <a:rPr lang="en-US" dirty="0"/>
              <a:t>= American eel range</a:t>
            </a:r>
          </a:p>
        </p:txBody>
      </p:sp>
      <p:sp>
        <p:nvSpPr>
          <p:cNvPr id="15" name="Oval 14"/>
          <p:cNvSpPr/>
          <p:nvPr/>
        </p:nvSpPr>
        <p:spPr>
          <a:xfrm>
            <a:off x="7148415" y="5002513"/>
            <a:ext cx="313468" cy="132728"/>
          </a:xfrm>
          <a:prstGeom prst="ellipse">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p:cNvSpPr txBox="1"/>
          <p:nvPr/>
        </p:nvSpPr>
        <p:spPr>
          <a:xfrm>
            <a:off x="7540810" y="4866106"/>
            <a:ext cx="1968809" cy="369332"/>
          </a:xfrm>
          <a:prstGeom prst="rect">
            <a:avLst/>
          </a:prstGeom>
          <a:noFill/>
        </p:spPr>
        <p:txBody>
          <a:bodyPr wrap="none" rtlCol="0">
            <a:spAutoFit/>
          </a:bodyPr>
          <a:lstStyle/>
          <a:p>
            <a:r>
              <a:rPr lang="en-US" dirty="0"/>
              <a:t>= nematode range</a:t>
            </a:r>
          </a:p>
        </p:txBody>
      </p:sp>
    </p:spTree>
    <p:extLst>
      <p:ext uri="{BB962C8B-B14F-4D97-AF65-F5344CB8AC3E}">
        <p14:creationId xmlns:p14="http://schemas.microsoft.com/office/powerpoint/2010/main" val="40094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556</TotalTime>
  <Words>404</Words>
  <Application>Microsoft Office PowerPoint</Application>
  <PresentationFormat>Custom</PresentationFormat>
  <Paragraphs>63</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Marine parasites and fish</vt:lpstr>
      <vt:lpstr>Copepods </vt:lpstr>
      <vt:lpstr>Isopods</vt:lpstr>
      <vt:lpstr>Monogeneans</vt:lpstr>
      <vt:lpstr>Cestodes</vt:lpstr>
      <vt:lpstr>Importance of marine parasites to humans</vt:lpstr>
      <vt:lpstr>PowerPoint Presentation</vt:lpstr>
      <vt:lpstr>American eels and nasty nematodes</vt:lpstr>
      <vt:lpstr>PowerPoint Presentation</vt:lpstr>
      <vt:lpstr>Nematode life cycle</vt:lpstr>
      <vt:lpstr>PowerPoint Presentation</vt:lpstr>
    </vt:vector>
  </TitlesOfParts>
  <Company>Virginia Institute of Marine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Parasite Examples</dc:title>
  <dc:creator>Zoemma Warshafsky</dc:creator>
  <cp:lastModifiedBy>Lisa Ayers Lawrence</cp:lastModifiedBy>
  <cp:revision>26</cp:revision>
  <dcterms:created xsi:type="dcterms:W3CDTF">2016-04-28T14:25:59Z</dcterms:created>
  <dcterms:modified xsi:type="dcterms:W3CDTF">2017-08-28T19:13:42Z</dcterms:modified>
</cp:coreProperties>
</file>