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3" r:id="rId3"/>
    <p:sldId id="270" r:id="rId4"/>
    <p:sldId id="271" r:id="rId5"/>
    <p:sldId id="273" r:id="rId6"/>
    <p:sldId id="274" r:id="rId7"/>
    <p:sldId id="275" r:id="rId8"/>
    <p:sldId id="276" r:id="rId9"/>
    <p:sldId id="258" r:id="rId10"/>
    <p:sldId id="267" r:id="rId11"/>
    <p:sldId id="268" r:id="rId12"/>
    <p:sldId id="277" r:id="rId13"/>
    <p:sldId id="256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3300"/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5" autoAdjust="0"/>
  </p:normalViewPr>
  <p:slideViewPr>
    <p:cSldViewPr>
      <p:cViewPr>
        <p:scale>
          <a:sx n="60" d="100"/>
          <a:sy n="60" d="100"/>
        </p:scale>
        <p:origin x="-197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43AA-E4AB-4950-AA73-3AF2B5E01CC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62D2-3AFC-4D44-B7CB-B87A9CCD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DragoArt.com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271-8528-3E43-A2E7-789F8565CD5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Mold your playdough into any land like shape you like. Get Creative!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As water is poured over mold,  the students </a:t>
            </a:r>
            <a:r>
              <a:rPr lang="en-US" dirty="0" smtClean="0"/>
              <a:t>should notice that all the water collects and flows to a common location on their piece of “land”. This is how a watershed is defined!</a:t>
            </a:r>
            <a:endParaRPr lang="en-US" sz="17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62D2-3AFC-4D44-B7CB-B87A9CCD62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(http://www.cacaponinstitute.org/Watershed/What_Watershed.html)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62D2-3AFC-4D44-B7CB-B87A9CCD6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4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62D2-3AFC-4D44-B7CB-B87A9CCD62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62D2-3AFC-4D44-B7CB-B87A9CCD6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62D2-3AFC-4D44-B7CB-B87A9CCD62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6D5A-F435-48E3-BB18-A88CDE93C2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9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8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3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1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9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7935-258F-4031-A3CF-423317D96D4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A1C2-D6BC-4826-B7BF-FDE42379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55800" y="1663700"/>
            <a:ext cx="5588000" cy="673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Font typeface="Arial" pitchFamily="34" charset="0"/>
              <a:buNone/>
            </a:pPr>
            <a:endParaRPr lang="en-US" sz="3000" b="1" dirty="0">
              <a:solidFill>
                <a:srgbClr val="292934"/>
              </a:solidFill>
            </a:endParaRPr>
          </a:p>
        </p:txBody>
      </p:sp>
      <p:pic>
        <p:nvPicPr>
          <p:cNvPr id="1028" name="Picture 4" descr="https://s-media-cache-ak0.pinimg.com/736x/f6/c5/0d/f6c50ddfeaab41876b99ea4f864c95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821"/>
            <a:ext cx="9144000" cy="65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imgs.steps.dragoart.com/how-to-draw-a-river-step-6_1_000000053201_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1375" y="2581833"/>
            <a:ext cx="6541248" cy="3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0751" y="1267361"/>
            <a:ext cx="7156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Watershed Game:</a:t>
            </a:r>
          </a:p>
          <a:p>
            <a:pPr algn="ctr"/>
            <a:r>
              <a:rPr lang="en-US" sz="4000" b="1" dirty="0" smtClean="0"/>
              <a:t> Land Use and Water Quality</a:t>
            </a:r>
            <a:endParaRPr lang="en-US" sz="4000" b="1" dirty="0"/>
          </a:p>
        </p:txBody>
      </p:sp>
      <p:pic>
        <p:nvPicPr>
          <p:cNvPr id="1036" name="Picture 12" descr="http://cliparts.co/cliparts/yTk/AgX/yTkAgXAG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259" y="1843462"/>
            <a:ext cx="866739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an.umces.edu/imagelibrary/albums/userpics/10002/normal_ian-symbol-water-sewage-treatment-plant-tertia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1" y="328421"/>
            <a:ext cx="1981200" cy="11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liparts.co/cliparts/pc7/8gb/pc78gb4L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268057"/>
            <a:ext cx="1071295" cy="14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cliparts.co/cliparts/gTe/EkL/gTeEkLXx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496" y="84874"/>
            <a:ext cx="1975223" cy="12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swilliamson\AppData\Local\Microsoft\Windows\Temporary Internet Files\Content.IE5\KW61RBV0\buildings-icon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317" y="4572000"/>
            <a:ext cx="1124450" cy="1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swilliamson\AppData\Local\Microsoft\Windows\Temporary Internet Files\Content.IE5\WG3K5N0I\happy-chicken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3" y="2057400"/>
            <a:ext cx="698507" cy="6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Watershed Game: Day 2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75" y="1312808"/>
            <a:ext cx="9144000" cy="1288476"/>
            <a:chOff x="-13856" y="595842"/>
            <a:chExt cx="9144000" cy="1288476"/>
          </a:xfrm>
        </p:grpSpPr>
        <p:grpSp>
          <p:nvGrpSpPr>
            <p:cNvPr id="5" name="Group 4"/>
            <p:cNvGrpSpPr/>
            <p:nvPr/>
          </p:nvGrpSpPr>
          <p:grpSpPr>
            <a:xfrm>
              <a:off x="-13856" y="595842"/>
              <a:ext cx="9144000" cy="1288476"/>
              <a:chOff x="-1" y="1142996"/>
              <a:chExt cx="9144000" cy="1288476"/>
            </a:xfrm>
          </p:grpSpPr>
          <p:sp>
            <p:nvSpPr>
              <p:cNvPr id="9" name="Rectangle 8"/>
              <p:cNvSpPr/>
              <p:nvPr/>
            </p:nvSpPr>
            <p:spPr>
              <a:xfrm rot="10800000">
                <a:off x="-1" y="1143000"/>
                <a:ext cx="9143999" cy="1288472"/>
              </a:xfrm>
              <a:prstGeom prst="rect">
                <a:avLst/>
              </a:prstGeom>
              <a:gradFill flip="none" rotWithShape="1">
                <a:gsLst>
                  <a:gs pos="88000">
                    <a:srgbClr val="FF0000">
                      <a:lumMod val="99000"/>
                      <a:lumOff val="1000"/>
                    </a:srgbClr>
                  </a:gs>
                  <a:gs pos="0">
                    <a:schemeClr val="bg1"/>
                  </a:gs>
                </a:gsLst>
                <a:lin ang="108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1142996"/>
                <a:ext cx="9143999" cy="1288476"/>
                <a:chOff x="526473" y="3200397"/>
                <a:chExt cx="7474527" cy="1288476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066800" y="3200400"/>
                  <a:ext cx="0" cy="68590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/>
                <p:cNvGrpSpPr/>
                <p:nvPr/>
              </p:nvGrpSpPr>
              <p:grpSpPr>
                <a:xfrm>
                  <a:off x="526473" y="3200397"/>
                  <a:ext cx="7474527" cy="1288476"/>
                  <a:chOff x="526473" y="3200397"/>
                  <a:chExt cx="7474527" cy="1288476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33400" y="3200400"/>
                    <a:ext cx="7467600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533400" y="4488873"/>
                    <a:ext cx="7467600" cy="0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8001000" y="3200400"/>
                    <a:ext cx="0" cy="1288473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26473" y="3200400"/>
                    <a:ext cx="0" cy="1288473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638800" y="3200400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4724400" y="3200398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810000" y="3200399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895600" y="3228109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981200" y="3200400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467600" y="3200400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6543680" y="3200397"/>
                    <a:ext cx="0" cy="68590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" name="TextBox 5"/>
            <p:cNvSpPr txBox="1"/>
            <p:nvPr/>
          </p:nvSpPr>
          <p:spPr>
            <a:xfrm>
              <a:off x="-13856" y="1576541"/>
              <a:ext cx="2705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Nutrient Concentrations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flipH="1" flipV="1">
              <a:off x="424908" y="1312807"/>
              <a:ext cx="444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0800000" flipH="1" flipV="1">
              <a:off x="8276140" y="1309455"/>
              <a:ext cx="444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28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10800000" flipH="1" flipV="1">
            <a:off x="1565874" y="2025789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 rot="10800000" flipH="1" flipV="1">
            <a:off x="7147406" y="2025789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26" name="TextBox 25"/>
          <p:cNvSpPr txBox="1"/>
          <p:nvPr/>
        </p:nvSpPr>
        <p:spPr>
          <a:xfrm rot="10800000" flipH="1" flipV="1">
            <a:off x="6040417" y="2025789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 rot="10800000" flipH="1" flipV="1">
            <a:off x="4921781" y="2029773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 rot="10800000" flipH="1" flipV="1">
            <a:off x="3803146" y="2025789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 rot="10800000" flipH="1" flipV="1">
            <a:off x="2684510" y="2025789"/>
            <a:ext cx="44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31" name="Rectangle 30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0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TextBox 3071"/>
          <p:cNvSpPr txBox="1"/>
          <p:nvPr/>
        </p:nvSpPr>
        <p:spPr>
          <a:xfrm>
            <a:off x="2542515" y="5149"/>
            <a:ext cx="21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Vegetation</a:t>
            </a:r>
            <a:endParaRPr lang="en-US" dirty="0"/>
          </a:p>
        </p:txBody>
      </p:sp>
      <p:sp>
        <p:nvSpPr>
          <p:cNvPr id="3073" name="TextBox 3072"/>
          <p:cNvSpPr txBox="1"/>
          <p:nvPr/>
        </p:nvSpPr>
        <p:spPr>
          <a:xfrm>
            <a:off x="4801697" y="10298"/>
            <a:ext cx="201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Agricultural Land </a:t>
            </a:r>
            <a:endParaRPr lang="en-US" dirty="0"/>
          </a:p>
        </p:txBody>
      </p:sp>
      <p:sp>
        <p:nvSpPr>
          <p:cNvPr id="3076" name="TextBox 3075"/>
          <p:cNvSpPr txBox="1"/>
          <p:nvPr/>
        </p:nvSpPr>
        <p:spPr>
          <a:xfrm>
            <a:off x="7052912" y="0"/>
            <a:ext cx="197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Impervious Surfaces </a:t>
            </a:r>
            <a:endParaRPr lang="en-US" dirty="0"/>
          </a:p>
        </p:txBody>
      </p:sp>
      <p:grpSp>
        <p:nvGrpSpPr>
          <p:cNvPr id="3081" name="Group 3080"/>
          <p:cNvGrpSpPr/>
          <p:nvPr/>
        </p:nvGrpSpPr>
        <p:grpSpPr>
          <a:xfrm>
            <a:off x="2541350" y="713463"/>
            <a:ext cx="6483111" cy="3248937"/>
            <a:chOff x="152399" y="1143000"/>
            <a:chExt cx="8872060" cy="43679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45657" y="1143000"/>
              <a:ext cx="2698041" cy="295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2399" y="1143000"/>
              <a:ext cx="2720501" cy="297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6326418" y="1982123"/>
              <a:ext cx="2698041" cy="211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Can 3077"/>
            <p:cNvSpPr/>
            <p:nvPr/>
          </p:nvSpPr>
          <p:spPr>
            <a:xfrm>
              <a:off x="4420421" y="3786272"/>
              <a:ext cx="396472" cy="188626"/>
            </a:xfrm>
            <a:prstGeom prst="ca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an 39"/>
            <p:cNvSpPr/>
            <p:nvPr/>
          </p:nvSpPr>
          <p:spPr>
            <a:xfrm>
              <a:off x="4049697" y="1361712"/>
              <a:ext cx="1089959" cy="666991"/>
            </a:xfrm>
            <a:prstGeom prst="can">
              <a:avLst/>
            </a:prstGeom>
            <a:pattFill prst="zigZ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an 44"/>
            <p:cNvSpPr/>
            <p:nvPr/>
          </p:nvSpPr>
          <p:spPr>
            <a:xfrm>
              <a:off x="411146" y="4093982"/>
              <a:ext cx="2351103" cy="1392417"/>
            </a:xfrm>
            <a:prstGeom prst="can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an 45"/>
            <p:cNvSpPr/>
            <p:nvPr/>
          </p:nvSpPr>
          <p:spPr>
            <a:xfrm>
              <a:off x="3419125" y="4113032"/>
              <a:ext cx="2351103" cy="1392417"/>
            </a:xfrm>
            <a:prstGeom prst="can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an 46"/>
            <p:cNvSpPr/>
            <p:nvPr/>
          </p:nvSpPr>
          <p:spPr>
            <a:xfrm>
              <a:off x="6499886" y="4118548"/>
              <a:ext cx="2351103" cy="1392417"/>
            </a:xfrm>
            <a:prstGeom prst="can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0" name="TextBox 3079"/>
            <p:cNvSpPr txBox="1"/>
            <p:nvPr/>
          </p:nvSpPr>
          <p:spPr>
            <a:xfrm>
              <a:off x="411147" y="4790190"/>
              <a:ext cx="2351102" cy="49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Beaker 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19125" y="4790190"/>
              <a:ext cx="2351102" cy="49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Beaker 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9886" y="4790190"/>
              <a:ext cx="2319323" cy="49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Beaker 3</a:t>
              </a:r>
              <a:endParaRPr lang="en-US" dirty="0"/>
            </a:p>
          </p:txBody>
        </p:sp>
      </p:grpSp>
      <p:sp>
        <p:nvSpPr>
          <p:cNvPr id="3083" name="TextBox 3082"/>
          <p:cNvSpPr txBox="1"/>
          <p:nvPr/>
        </p:nvSpPr>
        <p:spPr>
          <a:xfrm>
            <a:off x="0" y="1105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Atmospheric Nitrogen </a:t>
            </a:r>
            <a:endParaRPr lang="en-US" dirty="0"/>
          </a:p>
        </p:txBody>
      </p:sp>
      <p:sp>
        <p:nvSpPr>
          <p:cNvPr id="57" name="Can 56"/>
          <p:cNvSpPr/>
          <p:nvPr/>
        </p:nvSpPr>
        <p:spPr>
          <a:xfrm>
            <a:off x="3117548" y="876141"/>
            <a:ext cx="796469" cy="496115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" descr="http://www.clipartbest.com/cliparts/ncE/EbE/ncEEbEGE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122" y="228571"/>
            <a:ext cx="1169320" cy="11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5" name="Group 3084"/>
          <p:cNvGrpSpPr/>
          <p:nvPr/>
        </p:nvGrpSpPr>
        <p:grpSpPr>
          <a:xfrm>
            <a:off x="0" y="540768"/>
            <a:ext cx="2414687" cy="3459732"/>
            <a:chOff x="0" y="807468"/>
            <a:chExt cx="2286000" cy="323066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7468"/>
              <a:ext cx="2286000" cy="323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Can 54"/>
            <p:cNvSpPr/>
            <p:nvPr/>
          </p:nvSpPr>
          <p:spPr>
            <a:xfrm>
              <a:off x="685800" y="2679556"/>
              <a:ext cx="914400" cy="1132137"/>
            </a:xfrm>
            <a:prstGeom prst="can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86" name="Rectangle 3085"/>
          <p:cNvSpPr/>
          <p:nvPr/>
        </p:nvSpPr>
        <p:spPr>
          <a:xfrm>
            <a:off x="2286000" y="19175"/>
            <a:ext cx="6781800" cy="417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-8554" y="19174"/>
            <a:ext cx="2294554" cy="417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658100" y="1504950"/>
            <a:ext cx="800100" cy="190584"/>
          </a:xfrm>
          <a:custGeom>
            <a:avLst/>
            <a:gdLst>
              <a:gd name="connsiteX0" fmla="*/ 0 w 800100"/>
              <a:gd name="connsiteY0" fmla="*/ 19050 h 190584"/>
              <a:gd name="connsiteX1" fmla="*/ 419100 w 800100"/>
              <a:gd name="connsiteY1" fmla="*/ 190500 h 190584"/>
              <a:gd name="connsiteX2" fmla="*/ 800100 w 800100"/>
              <a:gd name="connsiteY2" fmla="*/ 0 h 19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190584">
                <a:moveTo>
                  <a:pt x="0" y="19050"/>
                </a:moveTo>
                <a:cubicBezTo>
                  <a:pt x="142875" y="106362"/>
                  <a:pt x="285750" y="193675"/>
                  <a:pt x="419100" y="190500"/>
                </a:cubicBezTo>
                <a:cubicBezTo>
                  <a:pt x="552450" y="187325"/>
                  <a:pt x="676275" y="93662"/>
                  <a:pt x="8001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646331"/>
            <a:ext cx="1676400" cy="162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80516" y="3924301"/>
            <a:ext cx="26670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</a:t>
            </a:r>
            <a:r>
              <a:rPr lang="en-US" sz="3200" b="1" dirty="0" smtClean="0">
                <a:solidFill>
                  <a:schemeClr val="tx1"/>
                </a:solidFill>
              </a:rPr>
              <a:t> Watershed Game: Day 1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9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a watershed?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https://img.clipartfest.com/0496e731995cd68a5afa5fe279bf70a1_can20clipart-cute-watering-can-clipart_5473-3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1285">
            <a:off x="5395947" y="1193417"/>
            <a:ext cx="2908298" cy="20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33400" y="4763814"/>
            <a:ext cx="2134938" cy="2057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44690" y="4787462"/>
            <a:ext cx="2134938" cy="2057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80351" y="3276600"/>
            <a:ext cx="2134938" cy="2057400"/>
          </a:xfrm>
          <a:prstGeom prst="ellipse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williamson\AppData\Local\Microsoft\Windows\Temporary Internet Files\Content.IE5\KW61RBV0\raindrops_cutie_mark_by_rildraw-d4ipzx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326" y="2158583"/>
            <a:ext cx="998854" cy="15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" y="5486400"/>
            <a:ext cx="211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2175" y="4120634"/>
            <a:ext cx="211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Dough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514" y="5486400"/>
            <a:ext cx="211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Molding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2856" y="4115379"/>
            <a:ext cx="40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you notice about the flow direction of water over your land (playdough) molding?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6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a watershed?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 descr="watershed sept 21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090" y="1371599"/>
            <a:ext cx="6882426" cy="4040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1090" y="5562600"/>
            <a:ext cx="688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Watershed Boundary (Catchment Area): an area of the earth’s surface in which all the water that is caught in this area drains to the same 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7446" y="5134963"/>
            <a:ext cx="456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(http://www.cacaponinstitute.org/Watershed/What_Watershed.html)</a:t>
            </a:r>
          </a:p>
        </p:txBody>
      </p:sp>
    </p:spTree>
    <p:extLst>
      <p:ext uri="{BB962C8B-B14F-4D97-AF65-F5344CB8AC3E}">
        <p14:creationId xmlns:p14="http://schemas.microsoft.com/office/powerpoint/2010/main" val="3226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Watershed Runoff and Infiltration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26256" y="1226403"/>
            <a:ext cx="391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water flows from land to nearby river or stream…..</a:t>
            </a:r>
            <a:endParaRPr lang="en-US" sz="2400" dirty="0"/>
          </a:p>
        </p:txBody>
      </p:sp>
      <p:pic>
        <p:nvPicPr>
          <p:cNvPr id="18" name="Picture 17" descr="watershed sept 21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59" y="3964877"/>
            <a:ext cx="4908331" cy="2893123"/>
          </a:xfrm>
          <a:prstGeom prst="rect">
            <a:avLst/>
          </a:prstGeom>
        </p:spPr>
      </p:pic>
      <p:pic>
        <p:nvPicPr>
          <p:cNvPr id="19" name="Picture 18" descr="watershed sept 21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24" y="1167382"/>
            <a:ext cx="4908332" cy="24541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7924" y="3326182"/>
            <a:ext cx="4893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(http://www.cacaponinstitute.org/Watershed/What_Watershed.html)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459" y="6600154"/>
            <a:ext cx="490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Calibri"/>
              </a:rPr>
              <a:t>(http://www.cacaponinstitute.org/Watershed/What_Watershed.html)</a:t>
            </a:r>
          </a:p>
        </p:txBody>
      </p:sp>
      <p:sp>
        <p:nvSpPr>
          <p:cNvPr id="22" name="Down Arrow 21"/>
          <p:cNvSpPr/>
          <p:nvPr/>
        </p:nvSpPr>
        <p:spPr>
          <a:xfrm rot="19179067">
            <a:off x="2439378" y="1068415"/>
            <a:ext cx="522413" cy="112474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137412" y="4800600"/>
            <a:ext cx="634678" cy="12954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26101" y="2394465"/>
            <a:ext cx="38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will carry “stuff”  from the land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26101" y="4261945"/>
            <a:ext cx="381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of that water and “stuff” may infiltrate soils and enter into groundwater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Ecosystem Response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7" descr="watershed sept 21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1828"/>
            <a:ext cx="4286417" cy="2516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3704" y="3124200"/>
            <a:ext cx="382317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03704" y="3124200"/>
            <a:ext cx="7011696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3704" y="3429000"/>
            <a:ext cx="2896896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1303329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might what is running off of the land impact what is living in the water?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0" y="4429035"/>
            <a:ext cx="479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may be in the water?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52288" y="3476581"/>
            <a:ext cx="4294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  <a:latin typeface="Calibri"/>
              </a:rPr>
              <a:t>(http://www.cacaponinstitute.org/Watershed/What_Watershed.html)</a:t>
            </a:r>
          </a:p>
        </p:txBody>
      </p:sp>
      <p:pic>
        <p:nvPicPr>
          <p:cNvPr id="31" name="Picture 4" descr="C:\Users\swilliamson\AppData\Local\Microsoft\Windows\Temporary Internet Files\Content.IE5\45N5986F\grass_strand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262185"/>
            <a:ext cx="1633076" cy="13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swilliamson\AppData\Local\Microsoft\Windows\Temporary Internet Files\Content.IE5\45N5986F\grass_strand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558" y="5238537"/>
            <a:ext cx="1633076" cy="13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swilliamson\AppData\Local\Microsoft\Windows\Temporary Internet Files\Content.IE5\45N5986F\grass_strand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345" y="5251675"/>
            <a:ext cx="1633076" cy="13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-media-cache-ak0.pinimg.com/564x/e8/35/44/e83544f1a6446517df33561d471c49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232" y="3659380"/>
            <a:ext cx="1534081" cy="10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williamson\AppData\Local\Microsoft\Windows\Temporary Internet Files\Content.IE5\ARGDXGAI\fish_-_cartoon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091" y="4808447"/>
            <a:ext cx="1515265" cy="9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williamson\AppData\Local\Microsoft\Windows\Temporary Internet Files\Content.IE5\WG3K5N0I\Images_PLANKTON_(12)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356" y="3821214"/>
            <a:ext cx="703152" cy="8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00600" y="3581400"/>
            <a:ext cx="4114800" cy="30480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6"/>
            <a:ext cx="9144000" cy="631540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Ecosystem Response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earthguide.ucsd.edu/events/TeacherTECH_2005/equation_photosynthesi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47" b="42318"/>
          <a:stretch/>
        </p:blipFill>
        <p:spPr bwMode="auto">
          <a:xfrm>
            <a:off x="5173666" y="3124758"/>
            <a:ext cx="3894134" cy="86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-media-cache-ak0.pinimg.com/564x/e8/35/44/e83544f1a6446517df33561d471c49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2" y="1229710"/>
            <a:ext cx="5041051" cy="31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14109" y="1208690"/>
            <a:ext cx="41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Tiny Marine </a:t>
            </a:r>
            <a:r>
              <a:rPr lang="en-US" sz="2400" b="1" dirty="0" smtClean="0">
                <a:solidFill>
                  <a:srgbClr val="006600"/>
                </a:solidFill>
              </a:rPr>
              <a:t>Plants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Photosynthesize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>
            <a:off x="7046522" y="2214062"/>
            <a:ext cx="371784" cy="5832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6303242" y="2935446"/>
            <a:ext cx="1115063" cy="1429504"/>
          </a:xfrm>
          <a:prstGeom prst="irregularSeal1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208690"/>
            <a:ext cx="9144000" cy="56388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xplosion 1 19"/>
          <p:cNvSpPr/>
          <p:nvPr/>
        </p:nvSpPr>
        <p:spPr>
          <a:xfrm>
            <a:off x="756752" y="990600"/>
            <a:ext cx="2498823" cy="1973967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2" y="508439"/>
            <a:ext cx="9151882" cy="86316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Estuarine Response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7882" y="-24961"/>
            <a:ext cx="9151882" cy="550479"/>
            <a:chOff x="44670" y="-7882"/>
            <a:chExt cx="9120351" cy="550479"/>
          </a:xfrm>
        </p:grpSpPr>
        <p:sp>
          <p:nvSpPr>
            <p:cNvPr id="5" name="Rectangle 4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ttps://s-media-cache-ak0.pinimg.com/564x/e8/35/44/e83544f1a6446517df33561d471c49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24" y="3944233"/>
            <a:ext cx="4026794" cy="22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59150" y="1729288"/>
            <a:ext cx="106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7882" y="3944233"/>
            <a:ext cx="4405189" cy="2918910"/>
          </a:xfrm>
          <a:prstGeom prst="rect">
            <a:avLst/>
          </a:prstGeom>
          <a:solidFill>
            <a:srgbClr val="00B0F0">
              <a:alpha val="43000"/>
            </a:srgbClr>
          </a:solidFill>
          <a:ln w="26425" cap="flat" cmpd="sng" algn="ctr">
            <a:solidFill>
              <a:srgbClr val="29293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880400" y="2964567"/>
            <a:ext cx="291008" cy="82243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4970355" y="3839210"/>
            <a:ext cx="382986" cy="10825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swilliamson\AppData\Local\Microsoft\Windows\Temporary Internet Files\Content.IE5\ARGDXGAI\White_square_with_question_mark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9601" y="2279311"/>
            <a:ext cx="2979075" cy="39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597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Influence of Land Use/ Land Cover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What are some common land use types within watersheds?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might these different land use types influence nutrient input?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7882" y="-7882"/>
            <a:ext cx="9151882" cy="550479"/>
            <a:chOff x="44670" y="-7882"/>
            <a:chExt cx="9120351" cy="550479"/>
          </a:xfrm>
        </p:grpSpPr>
        <p:sp>
          <p:nvSpPr>
            <p:cNvPr id="4" name="Rectangle 3"/>
            <p:cNvSpPr/>
            <p:nvPr/>
          </p:nvSpPr>
          <p:spPr>
            <a:xfrm>
              <a:off x="806670" y="9197"/>
              <a:ext cx="762000" cy="53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30670" y="5255"/>
              <a:ext cx="6834351" cy="537342"/>
              <a:chOff x="2341180" y="-24963"/>
              <a:chExt cx="6834351" cy="53734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13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03180" y="-24963"/>
                <a:ext cx="762000" cy="53340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08786" y="-21021"/>
                <a:ext cx="762000" cy="5334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46786" y="-21021"/>
                <a:ext cx="762000" cy="533400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65531" y="-21021"/>
                <a:ext cx="762000" cy="533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27531" y="-22335"/>
                <a:ext cx="762000" cy="53340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89531" y="-21021"/>
                <a:ext cx="762000" cy="533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1180" y="-23649"/>
                <a:ext cx="762000" cy="5334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51531" y="-23649"/>
                <a:ext cx="762000" cy="533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568670" y="9197"/>
              <a:ext cx="762000" cy="5334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70" y="-7882"/>
              <a:ext cx="762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50846"/>
              </p:ext>
            </p:extLst>
          </p:nvPr>
        </p:nvGraphicFramePr>
        <p:xfrm>
          <a:off x="-7883" y="3886200"/>
          <a:ext cx="9151882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5941"/>
                <a:gridCol w="4575941"/>
              </a:tblGrid>
              <a:tr h="4197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Land Use Type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Effect on</a:t>
                      </a:r>
                      <a:r>
                        <a:rPr lang="en-US" b="1" baseline="0" dirty="0" smtClean="0"/>
                        <a:t> Nutrient Input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Vegetation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Urban/Developed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4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307</Words>
  <Application>Microsoft Office PowerPoint</Application>
  <PresentationFormat>On-screen Show (4:3)</PresentationFormat>
  <Paragraphs>67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Clarity</vt:lpstr>
      <vt:lpstr>PowerPoint Presentation</vt:lpstr>
      <vt:lpstr>The Watershed Game: Day 1</vt:lpstr>
      <vt:lpstr>What is a watershed?</vt:lpstr>
      <vt:lpstr>What is a watershed?</vt:lpstr>
      <vt:lpstr>Watershed Runoff and Infiltration</vt:lpstr>
      <vt:lpstr>Ecosystem Response</vt:lpstr>
      <vt:lpstr>Ecosystem Response</vt:lpstr>
      <vt:lpstr>Estuarine Response</vt:lpstr>
      <vt:lpstr>The Influence of Land Use/ Land Cover </vt:lpstr>
      <vt:lpstr>End</vt:lpstr>
      <vt:lpstr>The Watershed Game: Day 2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Shanna Williamson</dc:creator>
  <cp:lastModifiedBy>Lisa Ayers Lawrence</cp:lastModifiedBy>
  <cp:revision>43</cp:revision>
  <dcterms:created xsi:type="dcterms:W3CDTF">2016-07-04T17:10:02Z</dcterms:created>
  <dcterms:modified xsi:type="dcterms:W3CDTF">2017-08-28T19:17:01Z</dcterms:modified>
</cp:coreProperties>
</file>